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3" r:id="rId4"/>
    <p:sldId id="285" r:id="rId5"/>
    <p:sldId id="262" r:id="rId6"/>
    <p:sldId id="296" r:id="rId7"/>
    <p:sldId id="297" r:id="rId8"/>
    <p:sldId id="298" r:id="rId9"/>
    <p:sldId id="299" r:id="rId10"/>
    <p:sldId id="300" r:id="rId11"/>
    <p:sldId id="294" r:id="rId12"/>
    <p:sldId id="295" r:id="rId13"/>
    <p:sldId id="264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66" r:id="rId23"/>
    <p:sldId id="280" r:id="rId24"/>
    <p:sldId id="281" r:id="rId25"/>
    <p:sldId id="283" r:id="rId26"/>
    <p:sldId id="277" r:id="rId27"/>
    <p:sldId id="289" r:id="rId28"/>
    <p:sldId id="287" r:id="rId29"/>
    <p:sldId id="290" r:id="rId30"/>
    <p:sldId id="279" r:id="rId31"/>
    <p:sldId id="258" r:id="rId32"/>
    <p:sldId id="261" r:id="rId33"/>
    <p:sldId id="259" r:id="rId34"/>
    <p:sldId id="292" r:id="rId35"/>
    <p:sldId id="293" r:id="rId36"/>
    <p:sldId id="291" r:id="rId37"/>
    <p:sldId id="301" r:id="rId38"/>
    <p:sldId id="284" r:id="rId39"/>
    <p:sldId id="286" r:id="rId40"/>
    <p:sldId id="271" r:id="rId41"/>
    <p:sldId id="288" r:id="rId42"/>
    <p:sldId id="27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7BD-44EC-41D2-B32A-01511BA498A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131B-2FA3-434B-B864-2214056F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4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7BD-44EC-41D2-B32A-01511BA498A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131B-2FA3-434B-B864-2214056F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4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7BD-44EC-41D2-B32A-01511BA498A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131B-2FA3-434B-B864-2214056F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4733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23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25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646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65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91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8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7BD-44EC-41D2-B32A-01511BA498A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131B-2FA3-434B-B864-2214056F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55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16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09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03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3917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11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20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74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02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27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8895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7BD-44EC-41D2-B32A-01511BA498A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131B-2FA3-434B-B864-2214056F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3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7BD-44EC-41D2-B32A-01511BA498A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131B-2FA3-434B-B864-2214056F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5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7BD-44EC-41D2-B32A-01511BA498A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131B-2FA3-434B-B864-2214056F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3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7BD-44EC-41D2-B32A-01511BA498A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131B-2FA3-434B-B864-2214056F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6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7BD-44EC-41D2-B32A-01511BA498A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131B-2FA3-434B-B864-2214056F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0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7BD-44EC-41D2-B32A-01511BA498A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131B-2FA3-434B-B864-2214056F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C07BD-44EC-41D2-B32A-01511BA498A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131B-2FA3-434B-B864-2214056F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C07BD-44EC-41D2-B32A-01511BA498AD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8131B-2FA3-434B-B864-2214056F4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0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2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hyperlink" Target="https://arxiv.org/abs/2101.1041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50.png"/><Relationship Id="rId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7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emf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emf"/><Relationship Id="rId5" Type="http://schemas.openxmlformats.org/officeDocument/2006/relationships/image" Target="../media/image84.emf"/><Relationship Id="rId4" Type="http://schemas.openxmlformats.org/officeDocument/2006/relationships/image" Target="../media/image8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emf"/><Relationship Id="rId4" Type="http://schemas.openxmlformats.org/officeDocument/2006/relationships/image" Target="../media/image7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image" Target="../media/image111.emf"/><Relationship Id="rId7" Type="http://schemas.openxmlformats.org/officeDocument/2006/relationships/image" Target="../media/image11.png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14.emf"/><Relationship Id="rId4" Type="http://schemas.openxmlformats.org/officeDocument/2006/relationships/image" Target="../media/image8.emf"/><Relationship Id="rId9" Type="http://schemas.openxmlformats.org/officeDocument/2006/relationships/image" Target="../media/image113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image" Target="../media/image115.emf"/><Relationship Id="rId7" Type="http://schemas.openxmlformats.org/officeDocument/2006/relationships/image" Target="../media/image117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7.emf"/><Relationship Id="rId7" Type="http://schemas.openxmlformats.org/officeDocument/2006/relationships/image" Target="../media/image20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jpg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0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723" y="1033203"/>
            <a:ext cx="7538901" cy="1754129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theory </a:t>
            </a:r>
            <a:r>
              <a:rPr lang="en-US" smtClean="0"/>
              <a:t>and  Fibonacci turbulence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575221" cy="7701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 Vladimirova, M Shavit and G Falkovich</a:t>
            </a:r>
            <a:endParaRPr lang="en-US" sz="2800" dirty="0"/>
          </a:p>
        </p:txBody>
      </p:sp>
      <p:pic>
        <p:nvPicPr>
          <p:cNvPr id="1026" name="Picture 2" descr="Fibonacci Numbers and the Euclidean Algorithm – Robert W. Eas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96" y="204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2272"/>
            <a:ext cx="2205728" cy="22057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73784" y="5177836"/>
            <a:ext cx="2600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Lucida Grande"/>
                <a:hlinkClick r:id="rId4"/>
              </a:rPr>
              <a:t>arXiv:2101.10418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471" y="4481153"/>
            <a:ext cx="5877053" cy="755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48" y="3518988"/>
            <a:ext cx="2206752" cy="333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"/>
            <a:ext cx="10396882" cy="10261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Thermal </a:t>
            </a:r>
            <a:r>
              <a:rPr lang="en-US" sz="3200" dirty="0"/>
              <a:t>equilibrium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44" y="787316"/>
            <a:ext cx="10041794" cy="1100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44" y="2504040"/>
            <a:ext cx="2388332" cy="587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3674269"/>
            <a:ext cx="6974839" cy="1177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924" y="3027141"/>
            <a:ext cx="10424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third cumulant is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regular everywhere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k-space for all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72668" y="4852102"/>
                <a:ext cx="3484880" cy="6924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𝑫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𝝆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|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𝒒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)~</m:t>
                      </m:r>
                      <m:sSup>
                        <m:sSupPr>
                          <m:ctrlP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𝝐</m:t>
                          </m:r>
                          <m:r>
                            <m:rPr>
                              <m:nor/>
                            </m:rP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Impact" panose="020B0806030902050204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sup>
                          <m:r>
                            <a:rPr kumimoji="0" lang="en-US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mpact" panose="020B080603090205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68" y="4852102"/>
                <a:ext cx="3484880" cy="6924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frac_n_1^-1_-n_2.pdf" descr="frac_n_1^-1_-n_2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04933" y="1887921"/>
            <a:ext cx="2531534" cy="8497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90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In turbulence the interaction energy is additionally weighted by the resonance factor"/>
              <p:cNvSpPr txBox="1"/>
              <p:nvPr/>
            </p:nvSpPr>
            <p:spPr>
              <a:xfrm>
                <a:off x="316875" y="590398"/>
                <a:ext cx="11358656" cy="81079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>
                <a:lvl1pPr>
                  <a:defRPr b="0">
                    <a:latin typeface="Times"/>
                    <a:ea typeface="Times"/>
                    <a:cs typeface="Times"/>
                    <a:sym typeface="Times"/>
                  </a:defRPr>
                </a:lvl1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In turbulen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t probability distribution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Times"/>
                      </a:rPr>
                      <m:t>𝜌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ime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Time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 </a:t>
                </a:r>
                <a:r>
                  <a: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the interaction </a:t>
                </a:r>
                <a:r>
                  <a:rPr kumimoji="0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energy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is weighted </a:t>
                </a:r>
                <a:r>
                  <a:rPr kumimoji="0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by the </a:t>
                </a:r>
                <a:r>
                  <a:rPr kumimoji="0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resonance factor</a:t>
                </a:r>
              </a:p>
            </p:txBody>
          </p:sp>
        </mc:Choice>
        <mc:Fallback xmlns="">
          <p:sp>
            <p:nvSpPr>
              <p:cNvPr id="241" name="In turbulence the interaction energy is additionally weighted by the resonance factor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75" y="590398"/>
                <a:ext cx="11358656" cy="810799"/>
              </a:xfrm>
              <a:prstGeom prst="rect">
                <a:avLst/>
              </a:prstGeom>
              <a:blipFill>
                <a:blip r:embed="rId2"/>
                <a:stretch>
                  <a:fillRect l="-1342" t="-6767" b="-1804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2" name="frac_n_1^-1_-n_2.pdf" descr="frac_n_1^-1_-n_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54064" y="1065837"/>
            <a:ext cx="1999787" cy="654206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So the measure can become singular"/>
          <p:cNvSpPr txBox="1"/>
          <p:nvPr/>
        </p:nvSpPr>
        <p:spPr>
          <a:xfrm>
            <a:off x="316875" y="1548192"/>
            <a:ext cx="455413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cs typeface="Times"/>
                <a:sym typeface="Times"/>
              </a:rPr>
              <a:t>So the measure can become singular</a:t>
            </a:r>
          </a:p>
        </p:txBody>
      </p:sp>
      <p:sp>
        <p:nvSpPr>
          <p:cNvPr id="244" name="D contains a secular growth in weak turbulence"/>
          <p:cNvSpPr txBox="1"/>
          <p:nvPr/>
        </p:nvSpPr>
        <p:spPr>
          <a:xfrm>
            <a:off x="380985" y="1967776"/>
            <a:ext cx="5451622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cs typeface="Times"/>
                <a:sym typeface="Times"/>
              </a:rPr>
              <a:t>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cs typeface="Times"/>
                <a:sym typeface="Times"/>
              </a:rPr>
              <a:t>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cs typeface="Times"/>
                <a:sym typeface="Times"/>
              </a:rPr>
              <a:t>has </a:t>
            </a:r>
            <a:r>
              <a:rPr kumimoji="0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cs typeface="Times"/>
                <a:sym typeface="Times"/>
              </a:rPr>
              <a:t>a </a:t>
            </a:r>
            <a:r>
              <a:rPr kumimoji="0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cs typeface="Times"/>
                <a:sym typeface="Times"/>
              </a:rPr>
              <a:t>secular growth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cs typeface="Times"/>
                <a:sym typeface="Times"/>
              </a:rPr>
              <a:t>in weak </a:t>
            </a:r>
            <a:r>
              <a:rPr kumimoji="0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cs typeface="Times"/>
                <a:sym typeface="Times"/>
              </a:rPr>
              <a:t>turbulence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cs typeface="Times"/>
                <a:sym typeface="Times"/>
              </a:rPr>
              <a:t>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cs typeface="Times"/>
              <a:sym typeface="Times"/>
            </a:endParaRPr>
          </a:p>
        </p:txBody>
      </p:sp>
      <p:pic>
        <p:nvPicPr>
          <p:cNvPr id="245" name="left|_frac_e^i_o.pdf" descr="left|_frac_e^i_o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14590" y="1855123"/>
            <a:ext cx="3164378" cy="8857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D(_rho|q)&amp;=t_pi_.pdf" descr="D(_rho|q)&amp;=t_pi_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0985" y="2929244"/>
            <a:ext cx="8684504" cy="756364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hough the second moment is stationary the third moment (and other cumulants) are getting singular:…"/>
              <p:cNvSpPr txBox="1"/>
              <p:nvPr/>
            </p:nvSpPr>
            <p:spPr>
              <a:xfrm>
                <a:off x="158436" y="3763422"/>
                <a:ext cx="11675533" cy="191879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35719" tIns="35719" rIns="35719" bIns="35719" anchor="ctr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Though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imes"/>
                          </a:rPr>
                        </m:ctrlPr>
                      </m:sSubPr>
                      <m:e>
                        <m:r>
                          <a:rPr kumimoji="0" lang="ar-AE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imes"/>
                          </a:rPr>
                          <m:t>𝑛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Times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0" lang="ar-AE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is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stationary the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cumulants grow: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cs typeface="Times"/>
                  <a:sym typeface="Times"/>
                </a:endParaRPr>
              </a:p>
              <a:p>
                <a:pPr marL="234396" marR="0" lvl="0" indent="-234396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Tx/>
                  <a:buBlip>
                    <a:blip r:embed="rId6"/>
                  </a:buBlip>
                  <a:tabLst/>
                  <a:defRPr b="0"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T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otal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entropy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decreases, the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relative entropy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grows between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the true distribution and the random-phase Gaussian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approximation,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cs typeface="Times"/>
                  <a:sym typeface="Times"/>
                </a:endParaRPr>
              </a:p>
              <a:p>
                <a:pPr marL="234396" marR="0" lvl="0" indent="-234396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Tx/>
                  <a:buBlip>
                    <a:blip r:embed="rId6"/>
                  </a:buBlip>
                  <a:tabLst/>
                  <a:defRPr b="0"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The true distribution is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getting very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far from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Gaussian,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cs typeface="Times"/>
                  <a:sym typeface="Times"/>
                </a:endParaRPr>
              </a:p>
              <a:p>
                <a:pPr marL="234396" marR="0" lvl="0" indent="-234396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Tx/>
                  <a:buBlip>
                    <a:blip r:embed="rId6"/>
                  </a:buBlip>
                  <a:tabLst/>
                  <a:defRPr b="0"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Naive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perturbative approach around Gaussian distribution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"/>
                    <a:cs typeface="Times"/>
                    <a:sym typeface="Times"/>
                  </a:rPr>
                  <a:t>fails.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"/>
                  <a:cs typeface="Times"/>
                  <a:sym typeface="Times"/>
                </a:endParaRPr>
              </a:p>
            </p:txBody>
          </p:sp>
        </mc:Choice>
        <mc:Fallback xmlns="">
          <p:sp>
            <p:nvSpPr>
              <p:cNvPr id="247" name="Though the second moment is stationary the third moment (and other cumulants) are getting singular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36" y="3763422"/>
                <a:ext cx="11675533" cy="1918795"/>
              </a:xfrm>
              <a:prstGeom prst="rect">
                <a:avLst/>
              </a:prstGeom>
              <a:blipFill>
                <a:blip r:embed="rId7"/>
                <a:stretch>
                  <a:fillRect l="-1305" t="-2540" b="-730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8" name="Line"/>
          <p:cNvSpPr/>
          <p:nvPr/>
        </p:nvSpPr>
        <p:spPr>
          <a:xfrm flipV="1">
            <a:off x="9152190" y="2870688"/>
            <a:ext cx="324085" cy="32408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54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mpact" panose="020B0806030902050204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1" y="1"/>
            <a:ext cx="4343399" cy="75902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TURbulence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0441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17823" cy="758281"/>
          </a:xfrm>
        </p:spPr>
        <p:txBody>
          <a:bodyPr/>
          <a:lstStyle/>
          <a:p>
            <a:r>
              <a:rPr lang="en-US" dirty="0" smtClean="0"/>
              <a:t>Resonantly interacting waves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26" y="1280568"/>
            <a:ext cx="10058400" cy="88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17" y="2445476"/>
            <a:ext cx="863600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17" y="3533414"/>
            <a:ext cx="109728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886" y="4522830"/>
            <a:ext cx="11235180" cy="142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86" y="399143"/>
            <a:ext cx="5232400" cy="62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114" y="1203778"/>
            <a:ext cx="4572000" cy="59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93" y="2159907"/>
            <a:ext cx="3708400" cy="66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093" y="2205733"/>
            <a:ext cx="5267778" cy="614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093" y="3179536"/>
            <a:ext cx="1676400" cy="495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8693" y="3836306"/>
            <a:ext cx="7293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pumping and damping are in a detailed balance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0293" y="3893607"/>
            <a:ext cx="2123203" cy="4423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128" y="4599930"/>
            <a:ext cx="10605408" cy="152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r>
              <a:rPr lang="en-US" dirty="0" smtClean="0"/>
              <a:t>Resonant Fibonacci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1306286"/>
            <a:ext cx="9753600" cy="80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659" y="2039278"/>
            <a:ext cx="79248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552" y="4960359"/>
            <a:ext cx="4365557" cy="825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059" y="6074135"/>
            <a:ext cx="4165600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4650" y="5961204"/>
            <a:ext cx="5404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of thermal equilibria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60" y="3187963"/>
            <a:ext cx="9093200" cy="584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1958" y="4991708"/>
            <a:ext cx="5429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conservation laws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958" y="4060401"/>
            <a:ext cx="11564983" cy="61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628" y="199936"/>
            <a:ext cx="116994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turbulent cascade,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quadratic invariants can be expressed via the third cumulant.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Gauge invariance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Zeckendorf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theorem ensure that only the cumulants of consecutive modes are nonzero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81" y="1737146"/>
            <a:ext cx="11400678" cy="1087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6" y="2977058"/>
            <a:ext cx="10991165" cy="1080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49" y="4479779"/>
            <a:ext cx="7318999" cy="672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261" y="4057650"/>
            <a:ext cx="2597121" cy="749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28" y="5496791"/>
            <a:ext cx="11374672" cy="4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36" y="216024"/>
            <a:ext cx="6746422" cy="1251404"/>
          </a:xfrm>
        </p:spPr>
        <p:txBody>
          <a:bodyPr>
            <a:normAutofit/>
          </a:bodyPr>
          <a:lstStyle/>
          <a:p>
            <a:r>
              <a:rPr lang="en-US" dirty="0" smtClean="0"/>
              <a:t>Cascade direction?</a:t>
            </a:r>
            <a:br>
              <a:rPr lang="en-US" dirty="0" smtClean="0"/>
            </a:br>
            <a:r>
              <a:rPr lang="en-US" sz="3100" dirty="0" smtClean="0"/>
              <a:t>Consider invariant subspace of solutions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824" y="904611"/>
            <a:ext cx="1534885" cy="430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36" y="1503322"/>
            <a:ext cx="94996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07" y="2673343"/>
            <a:ext cx="11125200" cy="199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136" y="4750398"/>
            <a:ext cx="6858000" cy="50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784" y="5493367"/>
            <a:ext cx="9144000" cy="5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5963" y="6084522"/>
            <a:ext cx="438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Thermal equilibrium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2382" y="6125828"/>
            <a:ext cx="4157436" cy="502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217" y="6180059"/>
            <a:ext cx="1676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642" y="55386"/>
            <a:ext cx="7055486" cy="67294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07708" y="2351346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708" y="2351346"/>
                <a:ext cx="627351" cy="276999"/>
              </a:xfrm>
              <a:prstGeom prst="rect">
                <a:avLst/>
              </a:prstGeom>
              <a:blipFill>
                <a:blip r:embed="rId3"/>
                <a:stretch>
                  <a:fillRect l="-4854" r="-77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49980" y="2351347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980" y="2351347"/>
                <a:ext cx="627351" cy="276999"/>
              </a:xfrm>
              <a:prstGeom prst="rect">
                <a:avLst/>
              </a:prstGeom>
              <a:blipFill>
                <a:blip r:embed="rId4"/>
                <a:stretch>
                  <a:fillRect l="-4854" r="-77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90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84" y="1934935"/>
            <a:ext cx="9826436" cy="4678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010" y="241356"/>
            <a:ext cx="64008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7296"/>
          </a:xfrm>
        </p:spPr>
        <p:txBody>
          <a:bodyPr/>
          <a:lstStyle/>
          <a:p>
            <a:r>
              <a:rPr lang="en-US" dirty="0" smtClean="0"/>
              <a:t>Along the cascade, away from Gaussianity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2421"/>
            <a:ext cx="106680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8" y="119600"/>
            <a:ext cx="11660777" cy="12269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Hydrodynamic-type systems</a:t>
            </a:r>
            <a:br>
              <a:rPr lang="en-US" dirty="0" smtClean="0"/>
            </a:br>
            <a:r>
              <a:rPr lang="en-US" sz="4000" dirty="0" smtClean="0"/>
              <a:t>Arnold 1966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902" y="1055153"/>
            <a:ext cx="72644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902" y="1695778"/>
            <a:ext cx="42164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902" y="2583702"/>
            <a:ext cx="81788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177" y="2272904"/>
            <a:ext cx="3215079" cy="9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885469"/>
            <a:ext cx="6000750" cy="4972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587" y="1848204"/>
            <a:ext cx="6199414" cy="5009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893" y="683229"/>
            <a:ext cx="5130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675" y="119880"/>
            <a:ext cx="10515600" cy="74086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One-mode statistics: entropy and anomalous scaling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89" y="735712"/>
            <a:ext cx="2181925" cy="459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23" y="1127380"/>
            <a:ext cx="8409339" cy="56062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19" y="1529387"/>
            <a:ext cx="2269871" cy="3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38993" y="136525"/>
                <a:ext cx="7739743" cy="826861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Symmetric case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38993" y="136525"/>
                <a:ext cx="7739743" cy="826861"/>
              </a:xfrm>
              <a:blipFill>
                <a:blip r:embed="rId2"/>
                <a:stretch>
                  <a:fillRect l="-3150" t="-11765" b="-30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0351"/>
            <a:ext cx="11699421" cy="5603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8157" y="353105"/>
            <a:ext cx="1676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80" y="2004105"/>
            <a:ext cx="3759200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80" y="3600223"/>
            <a:ext cx="3810000" cy="546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2" y="5219926"/>
            <a:ext cx="1524000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4436" y="245835"/>
            <a:ext cx="6553200" cy="648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594" y="50800"/>
            <a:ext cx="1727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49" y="438604"/>
            <a:ext cx="8109857" cy="76971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longer the interval, the smaller is the non-Gaussianity.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Might be amenable to perturbative renormalization group.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1" y="2206160"/>
            <a:ext cx="8748487" cy="4396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300" y="0"/>
            <a:ext cx="3461700" cy="324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183086" cy="79420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information encoded?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85" y="1827777"/>
            <a:ext cx="10160000" cy="1460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9314" y="1140509"/>
            <a:ext cx="10678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Disentangling information encoding can be done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structured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607" y="3594012"/>
            <a:ext cx="5994400" cy="63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36" y="4534747"/>
            <a:ext cx="9855200" cy="622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3293" y="5202432"/>
            <a:ext cx="8077200" cy="54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14" y="5910654"/>
            <a:ext cx="11842241" cy="4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3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743200" y="55842"/>
                <a:ext cx="7412922" cy="600293"/>
              </a:xfrm>
            </p:spPr>
            <p:txBody>
              <a:bodyPr>
                <a:noAutofit/>
              </a:bodyPr>
              <a:lstStyle/>
              <a:p>
                <a:r>
                  <a:rPr lang="en-US" sz="3600" dirty="0" smtClean="0"/>
                  <a:t>Two-cascade case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43200" y="55842"/>
                <a:ext cx="7412922" cy="600293"/>
              </a:xfrm>
              <a:blipFill>
                <a:blip r:embed="rId2"/>
                <a:stretch>
                  <a:fillRect l="-2467" t="-19192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6" y="955942"/>
            <a:ext cx="117348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95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970" y="208278"/>
            <a:ext cx="12118522" cy="93472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                                               </a:t>
            </a:r>
            <a:r>
              <a:rPr lang="en-US" sz="3200" b="1" dirty="0" smtClean="0"/>
              <a:t>Dependence on the bin size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400" y="1999013"/>
            <a:ext cx="12237400" cy="4084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06" y="5895555"/>
            <a:ext cx="3627434" cy="6401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13639" y="1537348"/>
            <a:ext cx="4078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3-mode interaction information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916680" y="1537349"/>
            <a:ext cx="3654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2-mode mutual information</a:t>
            </a:r>
            <a:r>
              <a:rPr lang="en-US" sz="31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en-US" sz="31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6345" y="1537349"/>
            <a:ext cx="2285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1-mode entropy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447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416" y="0"/>
            <a:ext cx="7597268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6336" y="161313"/>
                <a:ext cx="4462644" cy="2707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CMR9"/>
                  </a:rPr>
                  <a:t>Deviation of the entropy </a:t>
                </a:r>
                <a:r>
                  <a:rPr lang="en-US" sz="2400" i="1" dirty="0" smtClean="0">
                    <a:latin typeface="CMR9"/>
                  </a:rPr>
                  <a:t>S</a:t>
                </a:r>
                <a:r>
                  <a:rPr lang="en-US" sz="2400" dirty="0" smtClean="0">
                    <a:latin typeface="CMR9"/>
                  </a:rPr>
                  <a:t> </a:t>
                </a:r>
              </a:p>
              <a:p>
                <a:r>
                  <a:rPr lang="en-US" sz="2400" dirty="0" smtClean="0">
                    <a:latin typeface="CMR9"/>
                  </a:rPr>
                  <a:t>from </a:t>
                </a:r>
                <a:r>
                  <a:rPr lang="en-US" sz="2400" dirty="0">
                    <a:latin typeface="CMR9"/>
                  </a:rPr>
                  <a:t>equilibrium, </a:t>
                </a:r>
                <a:endParaRPr lang="en-US" sz="2400" dirty="0" smtClean="0">
                  <a:latin typeface="CMR9"/>
                </a:endParaRPr>
              </a:p>
              <a:p>
                <a:r>
                  <a:rPr lang="en-US" sz="2400" dirty="0" smtClean="0">
                    <a:latin typeface="CMR9"/>
                  </a:rPr>
                  <a:t>the mutual information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MR9"/>
                  </a:rPr>
                  <a:t>, </a:t>
                </a:r>
              </a:p>
              <a:p>
                <a:r>
                  <a:rPr lang="en-US" sz="2400" dirty="0" smtClean="0">
                    <a:latin typeface="CMR9"/>
                  </a:rPr>
                  <a:t>the </a:t>
                </a:r>
                <a:r>
                  <a:rPr lang="en-US" sz="2400" dirty="0">
                    <a:latin typeface="CMR9"/>
                  </a:rPr>
                  <a:t>interaction </a:t>
                </a:r>
                <a:r>
                  <a:rPr lang="en-US" sz="2400" dirty="0" smtClean="0">
                    <a:latin typeface="CMR9"/>
                  </a:rPr>
                  <a:t>information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𝐼𝐼</m:t>
                    </m:r>
                  </m:oMath>
                </a14:m>
                <a:r>
                  <a:rPr lang="en-US" sz="2400" dirty="0" smtClean="0">
                    <a:latin typeface="CMR9"/>
                  </a:rPr>
                  <a:t> </a:t>
                </a:r>
                <a:r>
                  <a:rPr lang="en-US" sz="2400" dirty="0">
                    <a:latin typeface="CMR9"/>
                  </a:rPr>
                  <a:t>(all in bits) </a:t>
                </a:r>
                <a:endParaRPr lang="en-US" sz="2400" dirty="0" smtClean="0">
                  <a:latin typeface="CMR9"/>
                </a:endParaRPr>
              </a:p>
              <a:p>
                <a:r>
                  <a:rPr lang="en-US" sz="2400" dirty="0" smtClean="0">
                    <a:latin typeface="CMR9"/>
                  </a:rPr>
                  <a:t>for direct and inverse cascades</a:t>
                </a:r>
                <a:endParaRPr lang="en-US" sz="2400" dirty="0">
                  <a:latin typeface="CMR9"/>
                </a:endParaRPr>
              </a:p>
              <a:p>
                <a:r>
                  <a:rPr lang="en-US" sz="2400" dirty="0">
                    <a:latin typeface="CMMI9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6" y="161313"/>
                <a:ext cx="4462644" cy="2707408"/>
              </a:xfrm>
              <a:prstGeom prst="rect">
                <a:avLst/>
              </a:prstGeom>
              <a:blipFill>
                <a:blip r:embed="rId3"/>
                <a:stretch>
                  <a:fillRect l="-2049" t="-1573" r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457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743" y="1360438"/>
            <a:ext cx="114517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entropy of every mode decreases and the inter-mode correlations grow along the cascade</a:t>
            </a:r>
            <a:r>
              <a:rPr lang="en-US" sz="2800" dirty="0" smtClean="0"/>
              <a:t>. That </a:t>
            </a:r>
            <a:r>
              <a:rPr lang="en-US" sz="2800" dirty="0"/>
              <a:t>diminishes the overall entropy comparing to the entropy of the same number of modes in thermal </a:t>
            </a:r>
            <a:r>
              <a:rPr lang="en-US" sz="2800" dirty="0" smtClean="0"/>
              <a:t>equilibrium with </a:t>
            </a:r>
            <a:r>
              <a:rPr lang="en-US" sz="2800" dirty="0"/>
              <a:t>the same total energy.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One </a:t>
            </a:r>
            <a:r>
              <a:rPr lang="en-US" sz="2800" dirty="0"/>
              <a:t>may then ask whether the entropy of turbulence is extensive (that is </a:t>
            </a:r>
            <a:r>
              <a:rPr lang="en-US" sz="2800" dirty="0" smtClean="0"/>
              <a:t>proportional to </a:t>
            </a:r>
            <a:r>
              <a:rPr lang="en-US" sz="2800" dirty="0"/>
              <a:t>the number of modes) or there could be some "area law of turbulence", like for the entropy of black holes.</a:t>
            </a:r>
          </a:p>
        </p:txBody>
      </p:sp>
    </p:spTree>
    <p:extLst>
      <p:ext uri="{BB962C8B-B14F-4D97-AF65-F5344CB8AC3E}">
        <p14:creationId xmlns:p14="http://schemas.microsoft.com/office/powerpoint/2010/main" val="30321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8" y="119600"/>
            <a:ext cx="11660777" cy="12269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Hydrodynamic-type systems</a:t>
            </a:r>
            <a:br>
              <a:rPr lang="en-US" dirty="0" smtClean="0"/>
            </a:br>
            <a:r>
              <a:rPr lang="en-US" sz="4000" dirty="0" smtClean="0"/>
              <a:t>Arnold 1966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902" y="1055153"/>
            <a:ext cx="72644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902" y="1695778"/>
            <a:ext cx="42164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902" y="2583702"/>
            <a:ext cx="81788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177" y="2272904"/>
            <a:ext cx="3215079" cy="958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702" y="3547453"/>
            <a:ext cx="92456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696" y="4524632"/>
            <a:ext cx="6908800" cy="48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4129" y="5308210"/>
            <a:ext cx="3048000" cy="43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7696" y="5238360"/>
            <a:ext cx="2590800" cy="571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40840" y="5809860"/>
                <a:ext cx="6828790" cy="1122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  <m:sub/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40" y="5809860"/>
                <a:ext cx="6828790" cy="112255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3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/>
          <a:lstStyle/>
          <a:p>
            <a:r>
              <a:rPr lang="en-US" dirty="0" smtClean="0"/>
              <a:t>Kolmogorov multipliers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251" y="583359"/>
            <a:ext cx="4622800" cy="59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34" y="1525384"/>
            <a:ext cx="10507620" cy="517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73" y="73132"/>
            <a:ext cx="5562600" cy="520181"/>
          </a:xfrm>
        </p:spPr>
        <p:txBody>
          <a:bodyPr>
            <a:noAutofit/>
          </a:bodyPr>
          <a:lstStyle/>
          <a:p>
            <a:r>
              <a:rPr lang="en-US" sz="3200" dirty="0" smtClean="0"/>
              <a:t>Kolmogorov multipliers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786" y="16653"/>
            <a:ext cx="3197229" cy="6848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015" y="-13854"/>
            <a:ext cx="3079985" cy="68718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981" y="4541264"/>
            <a:ext cx="5213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Conclusion: entropy is extensive </a:t>
            </a:r>
          </a:p>
          <a:p>
            <a:r>
              <a:rPr lang="en-US" sz="2800" dirty="0" smtClean="0"/>
              <a:t>in turbulence as well. </a:t>
            </a:r>
          </a:p>
          <a:p>
            <a:r>
              <a:rPr lang="en-US" sz="2800" dirty="0" smtClean="0"/>
              <a:t>Multipliers correspond to maximal entropy (most efficient encoding)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4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73" y="73132"/>
            <a:ext cx="5247555" cy="495487"/>
          </a:xfrm>
        </p:spPr>
        <p:txBody>
          <a:bodyPr>
            <a:noAutofit/>
          </a:bodyPr>
          <a:lstStyle/>
          <a:p>
            <a:r>
              <a:rPr lang="en-US" sz="3200" dirty="0" smtClean="0"/>
              <a:t>Kolmogorov multipliers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786" y="16653"/>
            <a:ext cx="3197229" cy="6848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015" y="-13854"/>
            <a:ext cx="3079985" cy="6871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4" y="568619"/>
            <a:ext cx="2836235" cy="3085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602" y="599126"/>
            <a:ext cx="2965183" cy="29865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1981" y="4541264"/>
            <a:ext cx="5213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Conclusion: entropy is extensive </a:t>
            </a:r>
          </a:p>
          <a:p>
            <a:r>
              <a:rPr lang="en-US" sz="2800" dirty="0" smtClean="0"/>
              <a:t>in turbulence as well. </a:t>
            </a:r>
          </a:p>
          <a:p>
            <a:r>
              <a:rPr lang="en-US" sz="2800" dirty="0" smtClean="0"/>
              <a:t>Multipliers correspond to maximal entropy (most efficient encoding)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12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73" y="73132"/>
            <a:ext cx="9245233" cy="495487"/>
          </a:xfrm>
        </p:spPr>
        <p:txBody>
          <a:bodyPr>
            <a:noAutofit/>
          </a:bodyPr>
          <a:lstStyle/>
          <a:p>
            <a:r>
              <a:rPr lang="en-US" sz="3200" dirty="0" smtClean="0"/>
              <a:t>Kolmogorov multipliers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5794" y="3578003"/>
            <a:ext cx="41362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ogarithm of the wave amplitude has scale invariant probability distribution. </a:t>
            </a:r>
          </a:p>
          <a:p>
            <a:r>
              <a:rPr lang="en-US" sz="2800" dirty="0" smtClean="0"/>
              <a:t>How to relate it to the statistics of multipliers?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139" y="2922630"/>
            <a:ext cx="7770688" cy="3935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4" y="2677979"/>
            <a:ext cx="4372484" cy="489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423" y="0"/>
            <a:ext cx="5658577" cy="28494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353" y="407431"/>
            <a:ext cx="3493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and scale invariance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4" y="1236857"/>
            <a:ext cx="6150484" cy="114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016" y="0"/>
            <a:ext cx="8939784" cy="6770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Dyson hierarchical </a:t>
            </a:r>
            <a:r>
              <a:rPr lang="en-US" sz="3600" smtClean="0"/>
              <a:t>model and RG?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00" y="677076"/>
            <a:ext cx="7107010" cy="603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78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73" y="73132"/>
            <a:ext cx="11200276" cy="495487"/>
          </a:xfrm>
        </p:spPr>
        <p:txBody>
          <a:bodyPr>
            <a:noAutofit/>
          </a:bodyPr>
          <a:lstStyle/>
          <a:p>
            <a:r>
              <a:rPr lang="en-US" sz="3200" dirty="0" smtClean="0"/>
              <a:t>Kolmogorov multipliers in turbulence and equilibrium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" y="568619"/>
            <a:ext cx="2836235" cy="3085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602" y="599126"/>
            <a:ext cx="2965183" cy="29865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373" y="5351252"/>
            <a:ext cx="60349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Assumption on independent Gaussian modes describes well the tails of the joint pdf of two multipliers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769" y="810231"/>
            <a:ext cx="6041231" cy="6047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95" y="3707720"/>
            <a:ext cx="4913833" cy="962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995" y="4699357"/>
            <a:ext cx="4096988" cy="4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80480" y="78155"/>
            <a:ext cx="7843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God created thermal equilibrium;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Demons do deviations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" y="909152"/>
            <a:ext cx="11511280" cy="479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suggest information-THEORY TOOLS 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turbulence 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 -.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en-US" sz="2000" cap="all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mutual information </a:t>
            </a:r>
            <a:r>
              <a:rPr lang="en-US" sz="2000" cap="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different modes 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parametrically </a:t>
            </a: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larger in turbulence 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 in equilibrium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quality 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turbulence 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modeling 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 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measured by the mutual 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information, whose maximum is the information capacity 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turbulent 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cascade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How to use this information to improve DNS?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it-IT" sz="20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non-equilibrium measures are generally singular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no-matter how small 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nonlinearity and how close is then the statistics of amplitudes 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Gaussian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overall statistics </a:t>
            </a: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 from Gaussian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which is 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manifested </a:t>
            </a: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a </a:t>
            </a: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 relative </a:t>
            </a: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entropy</a:t>
            </a:r>
            <a:r>
              <a: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                                                   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47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436" y="335846"/>
            <a:ext cx="1159328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MR9"/>
              </a:rPr>
              <a:t>Fibonacci model </a:t>
            </a:r>
            <a:r>
              <a:rPr lang="en-US" sz="2400" dirty="0" smtClean="0">
                <a:latin typeface="CMR9"/>
              </a:rPr>
              <a:t>- the first </a:t>
            </a:r>
            <a:r>
              <a:rPr lang="en-US" sz="2400" dirty="0">
                <a:latin typeface="CMR9"/>
              </a:rPr>
              <a:t>case of a </a:t>
            </a:r>
            <a:r>
              <a:rPr lang="en-US" sz="2400" dirty="0" smtClean="0">
                <a:latin typeface="CMR9"/>
              </a:rPr>
              <a:t>detailed information-theoretical </a:t>
            </a:r>
            <a:r>
              <a:rPr lang="en-US" sz="2400" dirty="0">
                <a:latin typeface="CMR9"/>
              </a:rPr>
              <a:t>analysis of turbulence in </a:t>
            </a:r>
            <a:r>
              <a:rPr lang="en-US" sz="2400" dirty="0" smtClean="0">
                <a:latin typeface="CMR9"/>
              </a:rPr>
              <a:t>discrete </a:t>
            </a:r>
            <a:r>
              <a:rPr lang="en-US" sz="2400" dirty="0">
                <a:latin typeface="CMR9"/>
              </a:rPr>
              <a:t>models of </a:t>
            </a:r>
            <a:r>
              <a:rPr lang="en-US" sz="2400" dirty="0" smtClean="0">
                <a:latin typeface="CMR9"/>
              </a:rPr>
              <a:t>strongly </a:t>
            </a:r>
            <a:r>
              <a:rPr lang="en-US" sz="2400" dirty="0">
                <a:latin typeface="CMR9"/>
              </a:rPr>
              <a:t>interacting </a:t>
            </a:r>
            <a:r>
              <a:rPr lang="en-US" sz="2400" dirty="0" smtClean="0">
                <a:latin typeface="CMR9"/>
              </a:rPr>
              <a:t>systems</a:t>
            </a:r>
            <a:r>
              <a:rPr lang="en-US" sz="2400" dirty="0">
                <a:latin typeface="CMR9"/>
              </a:rPr>
              <a:t>. </a:t>
            </a:r>
            <a:endParaRPr lang="en-US" sz="2400" dirty="0" smtClean="0">
              <a:latin typeface="CMR9"/>
            </a:endParaRPr>
          </a:p>
          <a:p>
            <a:endParaRPr lang="en-US" sz="2400" dirty="0" smtClean="0">
              <a:latin typeface="CMR9"/>
            </a:endParaRPr>
          </a:p>
          <a:p>
            <a:r>
              <a:rPr lang="en-US" sz="2400" dirty="0" smtClean="0">
                <a:latin typeface="CMR9"/>
              </a:rPr>
              <a:t>Three </a:t>
            </a:r>
            <a:r>
              <a:rPr lang="en-US" sz="2400" dirty="0">
                <a:latin typeface="CMR9"/>
              </a:rPr>
              <a:t>types of cascades were found: single direct, double cascade and the </a:t>
            </a:r>
            <a:r>
              <a:rPr lang="en-US" sz="2400" dirty="0" smtClean="0">
                <a:latin typeface="CMR9"/>
              </a:rPr>
              <a:t>first </a:t>
            </a:r>
            <a:r>
              <a:rPr lang="en-US" sz="2400" dirty="0">
                <a:latin typeface="CMR9"/>
              </a:rPr>
              <a:t>ever </a:t>
            </a:r>
            <a:r>
              <a:rPr lang="en-US" sz="2400" dirty="0" smtClean="0">
                <a:latin typeface="CMR9"/>
              </a:rPr>
              <a:t>case of</a:t>
            </a:r>
            <a:r>
              <a:rPr lang="en-US" sz="2400" b="1" dirty="0" smtClean="0">
                <a:latin typeface="CMR9"/>
              </a:rPr>
              <a:t> </a:t>
            </a:r>
            <a:r>
              <a:rPr lang="en-US" sz="2400" b="1" dirty="0">
                <a:latin typeface="CMR9"/>
              </a:rPr>
              <a:t>a single inverse </a:t>
            </a:r>
            <a:r>
              <a:rPr lang="en-US" sz="2400" b="1" dirty="0" smtClean="0">
                <a:latin typeface="CMR9"/>
              </a:rPr>
              <a:t>cascade with an anomalous scaling</a:t>
            </a:r>
            <a:r>
              <a:rPr lang="en-US" sz="2400" dirty="0" smtClean="0">
                <a:latin typeface="CMR9"/>
              </a:rPr>
              <a:t>. </a:t>
            </a:r>
          </a:p>
          <a:p>
            <a:endParaRPr lang="en-US" sz="2400" dirty="0" smtClean="0">
              <a:latin typeface="CMR9"/>
            </a:endParaRPr>
          </a:p>
          <a:p>
            <a:r>
              <a:rPr lang="en-US" sz="2400" dirty="0" smtClean="0">
                <a:latin typeface="CMR9"/>
              </a:rPr>
              <a:t>Where </a:t>
            </a:r>
            <a:r>
              <a:rPr lang="en-US" sz="2400" dirty="0">
                <a:latin typeface="CMR9"/>
              </a:rPr>
              <a:t>the information (entropy </a:t>
            </a:r>
            <a:r>
              <a:rPr lang="en-US" sz="2400" dirty="0" smtClean="0">
                <a:latin typeface="CMR9"/>
              </a:rPr>
              <a:t>deficit</a:t>
            </a:r>
            <a:r>
              <a:rPr lang="en-US" sz="2400" dirty="0">
                <a:latin typeface="CMR9"/>
              </a:rPr>
              <a:t>) is </a:t>
            </a:r>
            <a:r>
              <a:rPr lang="en-US" sz="2400" dirty="0" smtClean="0">
                <a:latin typeface="CMR9"/>
              </a:rPr>
              <a:t>encoded? </a:t>
            </a:r>
          </a:p>
          <a:p>
            <a:r>
              <a:rPr lang="en-US" sz="2400" dirty="0" smtClean="0">
                <a:latin typeface="CMR9"/>
              </a:rPr>
              <a:t>For cascades </a:t>
            </a:r>
            <a:r>
              <a:rPr lang="en-US" sz="2400" dirty="0">
                <a:latin typeface="CMR9"/>
              </a:rPr>
              <a:t>close to equilibrium, </a:t>
            </a:r>
            <a:r>
              <a:rPr lang="en-US" sz="2400" b="1" dirty="0">
                <a:latin typeface="CMR9"/>
              </a:rPr>
              <a:t>most of the information is encoded is in irreducible triplet </a:t>
            </a:r>
            <a:r>
              <a:rPr lang="en-US" sz="2400" dirty="0">
                <a:latin typeface="CMR9"/>
              </a:rPr>
              <a:t>interaction information</a:t>
            </a:r>
            <a:r>
              <a:rPr lang="en-US" sz="2400" dirty="0" smtClean="0">
                <a:latin typeface="CMR9"/>
              </a:rPr>
              <a:t>. Far from equilibrium, </a:t>
            </a:r>
            <a:r>
              <a:rPr lang="en-US" sz="2400" b="1" dirty="0" smtClean="0">
                <a:latin typeface="CMR9"/>
              </a:rPr>
              <a:t>most </a:t>
            </a:r>
            <a:r>
              <a:rPr lang="en-US" sz="2400" b="1" dirty="0">
                <a:latin typeface="CMR9"/>
              </a:rPr>
              <a:t>of the </a:t>
            </a:r>
            <a:r>
              <a:rPr lang="en-US" sz="2400" b="1" dirty="0" smtClean="0">
                <a:latin typeface="CMR9"/>
              </a:rPr>
              <a:t>information is </a:t>
            </a:r>
            <a:r>
              <a:rPr lang="en-US" sz="2400" b="1" dirty="0">
                <a:latin typeface="CMR9"/>
              </a:rPr>
              <a:t>encoded in </a:t>
            </a:r>
            <a:r>
              <a:rPr lang="en-US" sz="2400" b="1" dirty="0" smtClean="0">
                <a:latin typeface="CMR9"/>
              </a:rPr>
              <a:t>pairs</a:t>
            </a:r>
            <a:r>
              <a:rPr lang="en-US" sz="2400" dirty="0" smtClean="0">
                <a:latin typeface="CMR9"/>
              </a:rPr>
              <a:t>.</a:t>
            </a:r>
          </a:p>
          <a:p>
            <a:endParaRPr lang="en-US" sz="2400" dirty="0" smtClean="0">
              <a:latin typeface="CMR9"/>
            </a:endParaRPr>
          </a:p>
          <a:p>
            <a:r>
              <a:rPr lang="en-US" sz="2400" dirty="0" smtClean="0">
                <a:latin typeface="CMR9"/>
              </a:rPr>
              <a:t>An </a:t>
            </a:r>
            <a:r>
              <a:rPr lang="en-US" sz="2400" dirty="0">
                <a:latin typeface="CMR9"/>
              </a:rPr>
              <a:t>important lesson is that </a:t>
            </a:r>
            <a:r>
              <a:rPr lang="en-US" sz="2400" dirty="0" smtClean="0">
                <a:latin typeface="CMR9"/>
              </a:rPr>
              <a:t>measuring </a:t>
            </a:r>
            <a:r>
              <a:rPr lang="en-US" sz="2400" dirty="0">
                <a:latin typeface="CMR9"/>
              </a:rPr>
              <a:t>or computing mode amplitudes (or velocity </a:t>
            </a:r>
            <a:r>
              <a:rPr lang="en-US" sz="2400" dirty="0" smtClean="0">
                <a:latin typeface="CMR9"/>
              </a:rPr>
              <a:t>structure functions</a:t>
            </a:r>
            <a:r>
              <a:rPr lang="en-US" sz="2400" dirty="0">
                <a:latin typeface="CMR9"/>
              </a:rPr>
              <a:t>) brings diminishing returns, that is less </a:t>
            </a:r>
            <a:r>
              <a:rPr lang="en-US" sz="2400" dirty="0" smtClean="0">
                <a:latin typeface="CMR9"/>
              </a:rPr>
              <a:t>and less </a:t>
            </a:r>
            <a:r>
              <a:rPr lang="en-US" sz="2400" dirty="0">
                <a:latin typeface="CMR9"/>
              </a:rPr>
              <a:t>information, as one goes deep into the cascade. </a:t>
            </a:r>
            <a:r>
              <a:rPr lang="en-US" sz="2400" dirty="0" smtClean="0">
                <a:latin typeface="CMR9"/>
              </a:rPr>
              <a:t>The </a:t>
            </a:r>
            <a:r>
              <a:rPr lang="en-US" sz="2400" b="1" dirty="0" smtClean="0">
                <a:latin typeface="CMR9"/>
              </a:rPr>
              <a:t>maximal </a:t>
            </a:r>
            <a:r>
              <a:rPr lang="en-US" sz="2400" b="1" dirty="0">
                <a:latin typeface="CMR9"/>
              </a:rPr>
              <a:t>information is encoded in the statistics of </a:t>
            </a:r>
            <a:r>
              <a:rPr lang="en-US" sz="2400" b="1" dirty="0" smtClean="0">
                <a:latin typeface="CMR9"/>
              </a:rPr>
              <a:t>the Kolmogorov </a:t>
            </a:r>
            <a:r>
              <a:rPr lang="en-US" sz="2400" b="1" dirty="0">
                <a:latin typeface="CMR9"/>
              </a:rPr>
              <a:t>multipliers</a:t>
            </a:r>
            <a:r>
              <a:rPr lang="en-US" sz="2400" dirty="0">
                <a:latin typeface="CMR9"/>
              </a:rPr>
              <a:t>. Most of that information is </a:t>
            </a:r>
            <a:r>
              <a:rPr lang="en-US" sz="2400" dirty="0" smtClean="0">
                <a:latin typeface="CMR9"/>
              </a:rPr>
              <a:t>encoded </a:t>
            </a:r>
            <a:r>
              <a:rPr lang="en-US" sz="2400" dirty="0">
                <a:latin typeface="CMR9"/>
              </a:rPr>
              <a:t>in the statistics of a single multiplier; less </a:t>
            </a:r>
            <a:r>
              <a:rPr lang="en-US" sz="2400" dirty="0" smtClean="0">
                <a:latin typeface="CMR9"/>
              </a:rPr>
              <a:t>than 10</a:t>
            </a:r>
            <a:r>
              <a:rPr lang="en-US" sz="2400" dirty="0">
                <a:latin typeface="CMR9"/>
              </a:rPr>
              <a:t>% is encoded in the correlation of neighbors. How </a:t>
            </a:r>
            <a:r>
              <a:rPr lang="en-US" sz="2400" dirty="0" smtClean="0">
                <a:latin typeface="CMR9"/>
              </a:rPr>
              <a:t>to decode </a:t>
            </a:r>
            <a:r>
              <a:rPr lang="en-US" sz="2400" dirty="0">
                <a:latin typeface="CMR9"/>
              </a:rPr>
              <a:t>it is the task for the future.</a:t>
            </a:r>
            <a:endParaRPr lang="en-US" sz="2400" dirty="0" smtClean="0">
              <a:latin typeface="CMR9"/>
            </a:endParaRPr>
          </a:p>
        </p:txBody>
      </p:sp>
    </p:spTree>
    <p:extLst>
      <p:ext uri="{BB962C8B-B14F-4D97-AF65-F5344CB8AC3E}">
        <p14:creationId xmlns:p14="http://schemas.microsoft.com/office/powerpoint/2010/main" val="41806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8" y="119600"/>
            <a:ext cx="11660777" cy="12269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Hydrodynamic-type systems</a:t>
            </a:r>
            <a:br>
              <a:rPr lang="en-US" dirty="0" smtClean="0"/>
            </a:br>
            <a:r>
              <a:rPr lang="en-US" sz="4000" dirty="0" smtClean="0"/>
              <a:t>Arnold 1966</a:t>
            </a:r>
            <a:endParaRPr lang="en-US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162" y="6154240"/>
            <a:ext cx="660400" cy="49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62" y="6128840"/>
            <a:ext cx="8636000" cy="52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902" y="1055153"/>
            <a:ext cx="726440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902" y="1695778"/>
            <a:ext cx="4216400" cy="46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7902" y="2583702"/>
            <a:ext cx="81788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177" y="2272904"/>
            <a:ext cx="3215079" cy="9584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1588" y="5867243"/>
            <a:ext cx="2088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VSF 2020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589" y="3476404"/>
            <a:ext cx="6895012" cy="404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1524" y="3481790"/>
            <a:ext cx="4348912" cy="4615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7902" y="4351169"/>
            <a:ext cx="4428984" cy="12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46422" cy="1251404"/>
          </a:xfrm>
        </p:spPr>
        <p:txBody>
          <a:bodyPr>
            <a:normAutofit/>
          </a:bodyPr>
          <a:lstStyle/>
          <a:p>
            <a:r>
              <a:rPr lang="en-US" dirty="0" smtClean="0"/>
              <a:t>Cascade direction?</a:t>
            </a:r>
            <a:br>
              <a:rPr lang="en-US" dirty="0" smtClean="0"/>
            </a:b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36" y="1616529"/>
            <a:ext cx="94996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436" y="2683329"/>
            <a:ext cx="2997200" cy="546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278" y="3432571"/>
            <a:ext cx="4157436" cy="5021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643" y="3387891"/>
            <a:ext cx="4385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Thermal equilibrium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185" y="3038871"/>
            <a:ext cx="1676400" cy="393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3285" y="4092453"/>
            <a:ext cx="2923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Stability analysis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179" y="4091833"/>
            <a:ext cx="4165600" cy="609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3" y="4721908"/>
            <a:ext cx="11930866" cy="11808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058" y="6093221"/>
            <a:ext cx="97028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9" y="365125"/>
            <a:ext cx="11660777" cy="1325563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niversal </a:t>
            </a:r>
            <a:r>
              <a:rPr lang="en-US" dirty="0"/>
              <a:t>model of neighboring triplet </a:t>
            </a:r>
            <a:r>
              <a:rPr lang="en-US" dirty="0" smtClean="0"/>
              <a:t>interaction.</a:t>
            </a:r>
            <a:br>
              <a:rPr lang="en-US" dirty="0" smtClean="0"/>
            </a:br>
            <a:r>
              <a:rPr lang="en-US" dirty="0" smtClean="0"/>
              <a:t>Hamiltonian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194" y="1304493"/>
            <a:ext cx="7924800" cy="952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5" y="2665626"/>
            <a:ext cx="11564983" cy="614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59" y="3642414"/>
            <a:ext cx="10093234" cy="414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037" y="4299936"/>
            <a:ext cx="4365557" cy="825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0" y="5435649"/>
                <a:ext cx="12192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…}</m:t>
                    </m:r>
                  </m:oMath>
                </a14:m>
                <a:r>
                  <a:rPr lang="en-US" sz="2800" dirty="0" smtClean="0">
                    <a:latin typeface="CMR10"/>
                  </a:rPr>
                  <a:t> are the </a:t>
                </a:r>
                <a:r>
                  <a:rPr lang="en-US" sz="2800" b="1" dirty="0" smtClean="0">
                    <a:latin typeface="CMR10"/>
                  </a:rPr>
                  <a:t>Fibonacci numbers: </a:t>
                </a:r>
                <a:r>
                  <a:rPr lang="en-US" sz="2800" dirty="0" smtClean="0">
                    <a:latin typeface="CMR1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dirty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dirty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CMR10"/>
                  </a:rPr>
                  <a:t>.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35649"/>
                <a:ext cx="12192000" cy="523220"/>
              </a:xfrm>
              <a:prstGeom prst="rect">
                <a:avLst/>
              </a:prstGeom>
              <a:blipFill>
                <a:blip r:embed="rId6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00" y="6201447"/>
            <a:ext cx="3556000" cy="50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5394" y="6201447"/>
            <a:ext cx="1828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46422" cy="1251404"/>
          </a:xfrm>
        </p:spPr>
        <p:txBody>
          <a:bodyPr>
            <a:normAutofit/>
          </a:bodyPr>
          <a:lstStyle/>
          <a:p>
            <a:r>
              <a:rPr lang="en-US" dirty="0" smtClean="0"/>
              <a:t>Cascade direction</a:t>
            </a:r>
            <a:br>
              <a:rPr lang="en-US" dirty="0" smtClean="0"/>
            </a:br>
            <a:endParaRPr lang="en-US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7324" y="1167587"/>
                <a:ext cx="11405569" cy="5338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/>
                  <a:t>Why is the flux direction unambiguously related to the cascade </a:t>
                </a:r>
                <a:r>
                  <a:rPr lang="en-US" sz="2800" dirty="0"/>
                  <a:t>acceleration in shell models in general and in </a:t>
                </a:r>
                <a:r>
                  <a:rPr lang="en-US" sz="2800" dirty="0" smtClean="0"/>
                  <a:t>our model </a:t>
                </a:r>
                <a:r>
                  <a:rPr lang="en-US" sz="2800" dirty="0"/>
                  <a:t>in particular, in distinction from other cases? </a:t>
                </a:r>
                <a:r>
                  <a:rPr lang="en-US" sz="2800" b="1" dirty="0" smtClean="0"/>
                  <a:t>Capacity </a:t>
                </a:r>
                <a:r>
                  <a:rPr lang="en-US" sz="2800" dirty="0" smtClean="0"/>
                  <a:t>determines </a:t>
                </a:r>
                <a:r>
                  <a:rPr lang="en-US" sz="2800" dirty="0"/>
                  <a:t>at which end the conserved quantity </a:t>
                </a:r>
                <a:r>
                  <a:rPr lang="en-US" sz="2800" dirty="0" smtClean="0"/>
                  <a:t>is stored </a:t>
                </a:r>
                <a:r>
                  <a:rPr lang="en-US" sz="2800" dirty="0"/>
                  <a:t>— perturbations </a:t>
                </a:r>
                <a:r>
                  <a:rPr lang="en-US" sz="2800" dirty="0" smtClean="0"/>
                  <a:t>run </a:t>
                </a:r>
                <a:r>
                  <a:rPr lang="en-US" sz="2800" dirty="0"/>
                  <a:t>towards </a:t>
                </a:r>
                <a:r>
                  <a:rPr lang="en-US" sz="2800" dirty="0" smtClean="0"/>
                  <a:t>that end. </a:t>
                </a:r>
                <a:r>
                  <a:rPr lang="en-US" sz="2800" dirty="0"/>
                  <a:t>For example, the power-law energy density </a:t>
                </a:r>
                <a:r>
                  <a:rPr lang="en-US" sz="2800" dirty="0" smtClean="0"/>
                  <a:t>spectrum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∝ </m:t>
                    </m:r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in </a:t>
                </a:r>
                <a:r>
                  <a:rPr lang="en-US" sz="2800" dirty="0"/>
                  <a:t>d dimensions has the total </a:t>
                </a:r>
                <a:r>
                  <a:rPr lang="en-US" sz="2800" dirty="0" smtClean="0"/>
                  <a:t>energy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l-GR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ϵ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</m:oMath>
                </a14:m>
                <a:r>
                  <a:rPr lang="en-US" sz="2800" dirty="0" smtClean="0"/>
                  <a:t>— </a:t>
                </a:r>
                <a:r>
                  <a:rPr lang="en-US" sz="2800" dirty="0"/>
                  <a:t>at which end it diverges is determined by </a:t>
                </a:r>
                <a:r>
                  <a:rPr lang="en-US" sz="2800" dirty="0" smtClean="0"/>
                  <a:t>the sign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. This is generally unrelated to the </a:t>
                </a:r>
                <a:r>
                  <a:rPr lang="en-US" sz="2800" dirty="0" smtClean="0"/>
                  <a:t>direction of </a:t>
                </a:r>
                <a:r>
                  <a:rPr lang="en-US" sz="2800" dirty="0"/>
                  <a:t>the energy cascade, determined by the sign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 smtClean="0"/>
                  <a:t>which tells </a:t>
                </a:r>
                <a:r>
                  <a:rPr lang="en-US" sz="2800" dirty="0"/>
                  <a:t>whether the spectrum is more or less steep </a:t>
                </a:r>
                <a:r>
                  <a:rPr lang="en-US" sz="2800" dirty="0" smtClean="0"/>
                  <a:t>than the </a:t>
                </a:r>
                <a:r>
                  <a:rPr lang="en-US" sz="2800" dirty="0"/>
                  <a:t>equipartition. However, in shell models the </a:t>
                </a:r>
                <a:r>
                  <a:rPr lang="en-US" sz="2800" dirty="0" smtClean="0"/>
                  <a:t>exponential </a:t>
                </a:r>
                <a:r>
                  <a:rPr lang="en-US" sz="2800" dirty="0"/>
                  <a:t>character of </a:t>
                </a:r>
                <a:endParaRPr lang="en-US" sz="2800" dirty="0" smtClean="0"/>
              </a:p>
              <a:p>
                <a:r>
                  <a:rPr lang="en-US" sz="2800" dirty="0" smtClean="0"/>
                  <a:t>i-dependencies </a:t>
                </a:r>
                <a:r>
                  <a:rPr lang="en-US" sz="2800" dirty="0"/>
                  <a:t>makes the total </a:t>
                </a:r>
                <a:r>
                  <a:rPr lang="en-US" sz="2800" dirty="0" smtClean="0"/>
                  <a:t>energy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 smtClean="0"/>
                  <a:t> determined </a:t>
                </a:r>
                <a:r>
                  <a:rPr lang="en-US" sz="2800" dirty="0"/>
                  <a:t>by either the last or the first </a:t>
                </a:r>
                <a:r>
                  <a:rPr lang="en-US" sz="2800" dirty="0" smtClean="0"/>
                  <a:t>term of </a:t>
                </a:r>
                <a:r>
                  <a:rPr lang="en-US" sz="2800" dirty="0"/>
                  <a:t>the sum, which solely depends on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is steeper </a:t>
                </a:r>
                <a:r>
                  <a:rPr lang="en-US" sz="2800" dirty="0"/>
                  <a:t>than equipartition or not, that is by the sign </a:t>
                </a:r>
                <a:r>
                  <a:rPr lang="en-US" sz="2800" dirty="0" smtClean="0"/>
                  <a:t>of the </a:t>
                </a:r>
                <a:r>
                  <a:rPr lang="en-US" sz="2800" dirty="0"/>
                  <a:t>flux.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24" y="1167587"/>
                <a:ext cx="11405569" cy="5338897"/>
              </a:xfrm>
              <a:prstGeom prst="rect">
                <a:avLst/>
              </a:prstGeom>
              <a:blipFill>
                <a:blip r:embed="rId2"/>
                <a:stretch>
                  <a:fillRect l="-1122" t="-1143" r="-909" b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6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46422" cy="1251404"/>
          </a:xfrm>
        </p:spPr>
        <p:txBody>
          <a:bodyPr>
            <a:normAutofit/>
          </a:bodyPr>
          <a:lstStyle/>
          <a:p>
            <a:r>
              <a:rPr lang="en-US" dirty="0" smtClean="0"/>
              <a:t>Cascade direction</a:t>
            </a:r>
            <a:br>
              <a:rPr lang="en-US" dirty="0" smtClean="0"/>
            </a:b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9" y="1364592"/>
            <a:ext cx="11970177" cy="1625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293" y="3305174"/>
            <a:ext cx="34036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453" y="4486785"/>
            <a:ext cx="64008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3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"/>
            <a:ext cx="10396882" cy="10261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Weakly interacting waves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717475"/>
            <a:ext cx="10622279" cy="918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636435"/>
            <a:ext cx="9016360" cy="19661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66" y="3602573"/>
            <a:ext cx="8701401" cy="2005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226" y="2605105"/>
            <a:ext cx="2390142" cy="376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"/>
            <a:ext cx="10396882" cy="10261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Weak turbulence theory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101" y="4854557"/>
            <a:ext cx="4215882" cy="66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479" y="717666"/>
            <a:ext cx="8701401" cy="2005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940330"/>
            <a:ext cx="11123833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306383"/>
            <a:ext cx="1074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ssuming initially Gaussian distribution and using the small parameter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"/>
            <a:ext cx="10396882" cy="10261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Wave system: Statistics of amplitudes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972735"/>
            <a:ext cx="5821680" cy="5085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1" y="2207375"/>
            <a:ext cx="11506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R Peierls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, On the kinetic theory of thermal conduction in crystals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, </a:t>
            </a:r>
            <a:r>
              <a:rPr kumimoji="0" lang="de-DE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TI10"/>
                <a:ea typeface="+mn-ea"/>
                <a:cs typeface="+mn-cs"/>
              </a:rPr>
              <a:t>Ann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TI10"/>
                <a:ea typeface="+mn-ea"/>
                <a:cs typeface="+mn-cs"/>
              </a:rPr>
              <a:t>. Phys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TI10"/>
                <a:ea typeface="+mn-ea"/>
                <a:cs typeface="+mn-cs"/>
              </a:rPr>
              <a:t>.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BX10"/>
                <a:ea typeface="+mn-ea"/>
                <a:cs typeface="+mn-cs"/>
              </a:rPr>
              <a:t>3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, 1055 (1929)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R1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120" y="1572131"/>
            <a:ext cx="6655821" cy="635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154" y="2548142"/>
            <a:ext cx="4669540" cy="611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694" y="3771098"/>
            <a:ext cx="4581686" cy="881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1921" y="3159270"/>
                <a:ext cx="87342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R10"/>
                    <a:ea typeface="+mn-ea"/>
                    <a:cs typeface="+mn-cs"/>
                  </a:rPr>
                  <a:t>How different 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𝑞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R10"/>
                    <a:ea typeface="+mn-ea"/>
                    <a:cs typeface="+mn-cs"/>
                  </a:rPr>
                  <a:t> from the true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R12"/>
                    <a:ea typeface="+mn-ea"/>
                    <a:cs typeface="+mn-cs"/>
                  </a:rPr>
                  <a:t>distribution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𝜌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𝑎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R12"/>
                    <a:ea typeface="+mn-ea"/>
                    <a:cs typeface="+mn-cs"/>
                  </a:rPr>
                  <a:t>?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R1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R10"/>
                    <a:ea typeface="+mn-ea"/>
                    <a:cs typeface="+mn-cs"/>
                  </a:rPr>
                  <a:t>Relative entropy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R10"/>
                    <a:ea typeface="+mn-ea"/>
                    <a:cs typeface="+mn-cs"/>
                  </a:rPr>
                  <a:t>measures the difference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MR10"/>
                    <a:ea typeface="+mn-ea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1" y="3159270"/>
                <a:ext cx="8734212" cy="954107"/>
              </a:xfrm>
              <a:prstGeom prst="rect">
                <a:avLst/>
              </a:prstGeom>
              <a:blipFill>
                <a:blip r:embed="rId6"/>
                <a:stretch>
                  <a:fillRect l="-1396" t="-6369" r="-698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1921" y="5030769"/>
            <a:ext cx="11612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It coincides with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R10"/>
                <a:ea typeface="+mn-ea"/>
                <a:cs typeface="+mn-cs"/>
              </a:rPr>
              <a:t>mutual information between modes </a:t>
            </a:r>
          </a:p>
        </p:txBody>
      </p:sp>
    </p:spTree>
    <p:extLst>
      <p:ext uri="{BB962C8B-B14F-4D97-AF65-F5344CB8AC3E}">
        <p14:creationId xmlns:p14="http://schemas.microsoft.com/office/powerpoint/2010/main" val="2720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391161" y="238761"/>
                <a:ext cx="8315959" cy="44196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cap="none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𝝆</m:t>
                    </m:r>
                    <m:r>
                      <a:rPr lang="en-US" sz="4000" b="1" i="1" cap="none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{</m:t>
                    </m:r>
                    <m:sSub>
                      <m:sSubPr>
                        <m:ctrlPr>
                          <a:rPr lang="en-US" sz="4000" b="1" i="1" cap="none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4000" b="1" i="1" cap="none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𝒂</m:t>
                        </m:r>
                      </m:e>
                      <m:sub>
                        <m:r>
                          <a:rPr lang="en-US" sz="4000" b="1" i="1" cap="none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𝒌</m:t>
                        </m:r>
                      </m:sub>
                    </m:sSub>
                    <m:r>
                      <a:rPr lang="en-US" sz="4000" b="1" i="1" cap="none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}</m:t>
                    </m:r>
                    <m:r>
                      <a:rPr lang="en-US" sz="4000" b="1" i="1" cap="none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lang="en-US" sz="4000" b="1" i="1" cap="none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 </m:t>
                    </m:r>
                  </m:oMath>
                </a14:m>
                <a:r>
                  <a:rPr lang="en-US" sz="2800" dirty="0" smtClean="0"/>
                  <a:t>Weakly non-Gaussian distribution?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1161" y="238761"/>
                <a:ext cx="8315959" cy="441960"/>
              </a:xfrm>
              <a:blipFill>
                <a:blip r:embed="rId2"/>
                <a:stretch>
                  <a:fillRect t="-10959" b="-38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" y="788383"/>
            <a:ext cx="11408924" cy="2758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839" y="4765865"/>
            <a:ext cx="4388002" cy="626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239" y="3439003"/>
            <a:ext cx="716192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83366"/>
            <a:ext cx="6100571" cy="9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160" y="238761"/>
            <a:ext cx="11272520" cy="44196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Relative entropy between the true distribution and the Gaussian approximation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31" y="2228489"/>
            <a:ext cx="5332338" cy="697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31" y="2926361"/>
            <a:ext cx="7637911" cy="728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62" y="813603"/>
            <a:ext cx="11125095" cy="11749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479" y="1955670"/>
            <a:ext cx="4388002" cy="626934"/>
          </a:xfrm>
          <a:prstGeom prst="rect">
            <a:avLst/>
          </a:prstGeom>
        </p:spPr>
      </p:pic>
      <p:pic>
        <p:nvPicPr>
          <p:cNvPr id="12" name="D(_rho|q)&amp;=_sum_.pdf" descr="D(_rho|q)&amp;=_sum_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709419" y="3790321"/>
            <a:ext cx="8636001" cy="13335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43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3819</TotalTime>
  <Words>1258</Words>
  <Application>Microsoft Office PowerPoint</Application>
  <PresentationFormat>Widescreen</PresentationFormat>
  <Paragraphs>100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60" baseType="lpstr">
      <vt:lpstr>Algerian</vt:lpstr>
      <vt:lpstr>Arial</vt:lpstr>
      <vt:lpstr>Arial Rounded MT Bold</vt:lpstr>
      <vt:lpstr>Calibri</vt:lpstr>
      <vt:lpstr>Calibri Light</vt:lpstr>
      <vt:lpstr>Cambria Math</vt:lpstr>
      <vt:lpstr>CMBX10</vt:lpstr>
      <vt:lpstr>CMMI9</vt:lpstr>
      <vt:lpstr>CMR10</vt:lpstr>
      <vt:lpstr>CMR12</vt:lpstr>
      <vt:lpstr>CMR9</vt:lpstr>
      <vt:lpstr>CMTI10</vt:lpstr>
      <vt:lpstr>Helvetica Neue Medium</vt:lpstr>
      <vt:lpstr>Impact</vt:lpstr>
      <vt:lpstr>Lucida Grande</vt:lpstr>
      <vt:lpstr>Times</vt:lpstr>
      <vt:lpstr>Times New Roman</vt:lpstr>
      <vt:lpstr>Office Theme</vt:lpstr>
      <vt:lpstr>Main Event</vt:lpstr>
      <vt:lpstr>Information theory and  Fibonacci turbulence</vt:lpstr>
      <vt:lpstr>Hydrodynamic-type systems Arnold 1966</vt:lpstr>
      <vt:lpstr>Hydrodynamic-type systems Arnold 1966</vt:lpstr>
      <vt:lpstr>Universal model of neighboring triplet interaction. Hamiltonian</vt:lpstr>
      <vt:lpstr>Weakly interacting waves</vt:lpstr>
      <vt:lpstr>Weak turbulence theory</vt:lpstr>
      <vt:lpstr>Wave system: Statistics of amplitudes</vt:lpstr>
      <vt:lpstr>ρ{a_k} - Weakly non-Gaussian distribution?</vt:lpstr>
      <vt:lpstr>Relative entropy between the true distribution and the Gaussian approximation </vt:lpstr>
      <vt:lpstr>Thermal equilibrium</vt:lpstr>
      <vt:lpstr>TURbulence</vt:lpstr>
      <vt:lpstr>Resonantly interacting waves</vt:lpstr>
      <vt:lpstr>PowerPoint Presentation</vt:lpstr>
      <vt:lpstr>Resonant Fibonacci model</vt:lpstr>
      <vt:lpstr>PowerPoint Presentation</vt:lpstr>
      <vt:lpstr>Cascade direction? Consider invariant subspace of solutions</vt:lpstr>
      <vt:lpstr>PowerPoint Presentation</vt:lpstr>
      <vt:lpstr>PowerPoint Presentation</vt:lpstr>
      <vt:lpstr>Along the cascade, away from Gaussianity</vt:lpstr>
      <vt:lpstr>PowerPoint Presentation</vt:lpstr>
      <vt:lpstr>One-mode statistics: entropy and anomalous scaling</vt:lpstr>
      <vt:lpstr>Symmetric case       V_i=√(F_i )</vt:lpstr>
      <vt:lpstr>PowerPoint Presentation</vt:lpstr>
      <vt:lpstr>The longer the interval, the smaller is the non-Gaussianity. Might be amenable to perturbative renormalization group.</vt:lpstr>
      <vt:lpstr>Where is the information encoded?</vt:lpstr>
      <vt:lpstr>Two-cascade case  V_i=√(F_i )</vt:lpstr>
      <vt:lpstr>                                               Dependence on the bin size </vt:lpstr>
      <vt:lpstr>PowerPoint Presentation</vt:lpstr>
      <vt:lpstr>PowerPoint Presentation</vt:lpstr>
      <vt:lpstr>Kolmogorov multipliers</vt:lpstr>
      <vt:lpstr>Kolmogorov multipliers</vt:lpstr>
      <vt:lpstr>Kolmogorov multipliers</vt:lpstr>
      <vt:lpstr>Kolmogorov multipliers</vt:lpstr>
      <vt:lpstr>Dyson hierarchical model and RG?</vt:lpstr>
      <vt:lpstr>Kolmogorov multipliers in turbulence and equilibrium</vt:lpstr>
      <vt:lpstr>PowerPoint Presentation</vt:lpstr>
      <vt:lpstr>PowerPoint Presentation</vt:lpstr>
      <vt:lpstr>Hydrodynamic-type systems Arnold 1966</vt:lpstr>
      <vt:lpstr>Cascade direction? </vt:lpstr>
      <vt:lpstr>Cascade direction </vt:lpstr>
      <vt:lpstr>Cascade direction </vt:lpstr>
    </vt:vector>
  </TitlesOfParts>
  <Company>WIS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Fibonacci turbulence</dc:title>
  <dc:creator>Gregory Falkovich</dc:creator>
  <cp:lastModifiedBy>Gregory Falkovich</cp:lastModifiedBy>
  <cp:revision>61</cp:revision>
  <dcterms:created xsi:type="dcterms:W3CDTF">2020-11-12T06:03:34Z</dcterms:created>
  <dcterms:modified xsi:type="dcterms:W3CDTF">2021-03-05T14:54:17Z</dcterms:modified>
</cp:coreProperties>
</file>